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81" r:id="rId5"/>
    <p:sldId id="276" r:id="rId6"/>
    <p:sldId id="275" r:id="rId7"/>
    <p:sldId id="261" r:id="rId8"/>
    <p:sldId id="269" r:id="rId9"/>
    <p:sldId id="280" r:id="rId10"/>
    <p:sldId id="265" r:id="rId11"/>
    <p:sldId id="270" r:id="rId12"/>
    <p:sldId id="258" r:id="rId13"/>
    <p:sldId id="268" r:id="rId14"/>
  </p:sldIdLst>
  <p:sldSz cx="18288000" cy="10287000"/>
  <p:notesSz cx="6858000" cy="9144000"/>
  <p:embeddedFontLst>
    <p:embeddedFont>
      <p:font typeface="Pretendard" panose="020B0600000101010101" charset="-127"/>
      <p:regular r:id="rId16"/>
    </p:embeddedFont>
    <p:embeddedFont>
      <p:font typeface="Pretendard Bold" panose="020B0600000101010101" charset="-127"/>
      <p:bold r:id="rId17"/>
    </p:embeddedFont>
    <p:embeddedFont>
      <p:font typeface="Pretendard ExtraBold" panose="020B0600000101010101" charset="-127"/>
      <p:bold r:id="rId18"/>
    </p:embeddedFont>
    <p:embeddedFont>
      <p:font typeface="Pretendard ExtraLight" panose="020B0600000101010101" charset="-127"/>
      <p:regular r:id="rId19"/>
    </p:embeddedFont>
    <p:embeddedFont>
      <p:font typeface="Pretendard Light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22" autoAdjust="0"/>
  </p:normalViewPr>
  <p:slideViewPr>
    <p:cSldViewPr>
      <p:cViewPr varScale="1">
        <p:scale>
          <a:sx n="69" d="100"/>
          <a:sy n="69" d="100"/>
        </p:scale>
        <p:origin x="32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5FDE8-BF7E-4039-A71A-A9D03F5FBC43}" type="datetimeFigureOut">
              <a:rPr lang="ko-KR" altLang="en-US" smtClean="0"/>
              <a:t>2025-10-22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84561-C803-442A-8213-AF2BBA3F1F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1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28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6FC20-0072-409A-E4CB-5F080B76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C0D2A3-E552-394E-D72A-DE40983F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77841D-B79C-0DB2-1C97-DAB317D2B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에메롭스</a:t>
            </a:r>
            <a:r>
              <a:rPr lang="en-US" altLang="ko-KR" dirty="0"/>
              <a:t>….</a:t>
            </a:r>
            <a:r>
              <a:rPr lang="ko-KR" altLang="en-US" dirty="0"/>
              <a:t>모델 전환 부분추가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52DCF4-B773-69BB-1E7F-97CCCF044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Pwm</a:t>
            </a:r>
            <a:r>
              <a:rPr lang="en-US" altLang="ko-KR" dirty="0"/>
              <a:t> </a:t>
            </a:r>
            <a:r>
              <a:rPr lang="ko-KR" altLang="en-US" dirty="0"/>
              <a:t>속도 제어  </a:t>
            </a:r>
            <a:r>
              <a:rPr lang="en-US" altLang="ko-KR" dirty="0"/>
              <a:t>// </a:t>
            </a:r>
            <a:r>
              <a:rPr lang="ko-KR" altLang="en-US" dirty="0"/>
              <a:t>밑에 삭제</a:t>
            </a:r>
            <a:r>
              <a:rPr lang="en-US" altLang="ko-KR" dirty="0"/>
              <a:t>\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43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Detection Model:</a:t>
            </a:r>
            <a:r>
              <a:rPr lang="ko-KR" altLang="en-US" dirty="0"/>
              <a:t> 병뚜껑의 빠르고 정확한 초기 위치 검출을 위해</a:t>
            </a:r>
            <a:r>
              <a:rPr lang="en-US" altLang="ko-KR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Model:</a:t>
            </a:r>
            <a:r>
              <a:rPr lang="ko-KR" altLang="en-US" dirty="0"/>
              <a:t> 픽셀 단위 분석을 위해 </a:t>
            </a:r>
            <a:r>
              <a:rPr lang="ko-KR" altLang="en-US" b="1" dirty="0" err="1"/>
              <a:t>고정밀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</a:t>
            </a:r>
            <a:r>
              <a:rPr lang="ko-KR" altLang="en-US" dirty="0"/>
              <a:t>을 선택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b="1" dirty="0"/>
              <a:t>핑크</a:t>
            </a:r>
            <a:r>
              <a:rPr lang="en-US" altLang="ko-KR" b="1" dirty="0"/>
              <a:t>/</a:t>
            </a:r>
            <a:r>
              <a:rPr lang="ko-KR" altLang="en-US" b="1" dirty="0"/>
              <a:t>보라색 뚜껑 분리</a:t>
            </a:r>
            <a:r>
              <a:rPr lang="ko-KR" altLang="en-US" dirty="0"/>
              <a:t>와 </a:t>
            </a:r>
            <a:r>
              <a:rPr lang="ko-KR" altLang="en-US" b="1" dirty="0"/>
              <a:t>오염 영역 분리</a:t>
            </a:r>
            <a:r>
              <a:rPr lang="ko-KR" altLang="en-US" dirty="0"/>
              <a:t>에 집중하여 학습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3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E166-26A1-A422-A655-53E43065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FF9FE-20A7-2321-5CFD-1E4A083CA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29D7C8-25C5-1BB8-8989-143A69B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6EA727-54FF-35F2-A599-186E1B704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8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1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FDC5DEC-83E2-4225-CDFF-E50F55775B4F}"/>
              </a:ext>
            </a:extLst>
          </p:cNvPr>
          <p:cNvSpPr/>
          <p:nvPr/>
        </p:nvSpPr>
        <p:spPr>
          <a:xfrm>
            <a:off x="-609600" y="6311900"/>
            <a:ext cx="15621000" cy="21844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6840200" y="72136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206500"/>
            <a:ext cx="17310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0"/>
            <a:ext cx="3949700" cy="114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8300" y="2095500"/>
            <a:ext cx="98552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딥러닝프로젝트</a:t>
            </a:r>
            <a:r>
              <a:rPr lang="en-US" sz="9600" b="0" i="0" u="none" strike="noStrike" dirty="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  <a:r>
              <a:rPr lang="en-US" sz="9600" b="0" i="0" u="none" strike="noStrike" dirty="0" err="1">
                <a:solidFill>
                  <a:srgbClr val="00B3FF"/>
                </a:solidFill>
                <a:latin typeface="Pretendard Bold"/>
              </a:rPr>
              <a:t>CapChecker</a:t>
            </a: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6627586"/>
            <a:ext cx="8509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팀명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공장비전단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발표자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팀원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서채건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김선곤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박서정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조민재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68200" y="9537700"/>
            <a:ext cx="69723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기간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9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24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~ 10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21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06900" y="584200"/>
            <a:ext cx="6959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__ [Intel]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엣지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AI SW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아카데미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(8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기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6070600"/>
            <a:ext cx="8064500" cy="168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385300"/>
            <a:ext cx="952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467600"/>
            <a:ext cx="95250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638800"/>
            <a:ext cx="95250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759200"/>
            <a:ext cx="95250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320800"/>
            <a:ext cx="173101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010400" y="197758"/>
            <a:ext cx="44958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7000" dirty="0">
                <a:solidFill>
                  <a:srgbClr val="00B0F0"/>
                </a:solidFill>
                <a:ea typeface="Pretendard ExtraBold"/>
              </a:rPr>
              <a:t>데이터 흐름</a:t>
            </a:r>
            <a:endParaRPr lang="ko-KR" sz="7000" b="0" i="0" u="none" strike="noStrike" dirty="0">
              <a:solidFill>
                <a:srgbClr val="00B0F0"/>
              </a:solidFill>
              <a:ea typeface="Pretendard Extra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651C6A-3BB2-3593-5FD2-27C27F9F59BD}"/>
              </a:ext>
            </a:extLst>
          </p:cNvPr>
          <p:cNvSpPr/>
          <p:nvPr/>
        </p:nvSpPr>
        <p:spPr>
          <a:xfrm>
            <a:off x="4318000" y="4123872"/>
            <a:ext cx="9601200" cy="164918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0A8ABB-DD40-6F75-2343-600FDB5921AF}"/>
              </a:ext>
            </a:extLst>
          </p:cNvPr>
          <p:cNvSpPr/>
          <p:nvPr/>
        </p:nvSpPr>
        <p:spPr>
          <a:xfrm>
            <a:off x="4334328" y="2249715"/>
            <a:ext cx="9584872" cy="16491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41B1730-0B58-82A3-A2FD-F4512737F0E2}"/>
              </a:ext>
            </a:extLst>
          </p:cNvPr>
          <p:cNvSpPr/>
          <p:nvPr/>
        </p:nvSpPr>
        <p:spPr>
          <a:xfrm>
            <a:off x="4357914" y="6020707"/>
            <a:ext cx="9532182" cy="153579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9A058D0-41A6-60D5-B32A-784606599DB7}"/>
              </a:ext>
            </a:extLst>
          </p:cNvPr>
          <p:cNvSpPr/>
          <p:nvPr/>
        </p:nvSpPr>
        <p:spPr>
          <a:xfrm>
            <a:off x="4357914" y="7836807"/>
            <a:ext cx="9561286" cy="168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61504" y="2923722"/>
            <a:ext cx="750192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Webcam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입력 영상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Detection Model (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뚜껑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획득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32400" y="4770665"/>
            <a:ext cx="8657696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영역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Segmentation Model (Stain %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및 스티커 유무 분석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8C0D413D-A240-F136-FD96-7EF18F7188D8}"/>
              </a:ext>
            </a:extLst>
          </p:cNvPr>
          <p:cNvSpPr txBox="1"/>
          <p:nvPr/>
        </p:nvSpPr>
        <p:spPr>
          <a:xfrm>
            <a:off x="527957" y="901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 dirty="0">
                <a:solidFill>
                  <a:srgbClr val="787878"/>
                </a:solidFill>
                <a:latin typeface="Pretendard Regular"/>
              </a:rPr>
              <a:t>Chapter </a:t>
            </a:r>
            <a:r>
              <a:rPr lang="en-US" sz="2700" dirty="0">
                <a:solidFill>
                  <a:srgbClr val="787878"/>
                </a:solidFill>
                <a:latin typeface="Pretendard Regular"/>
              </a:rPr>
              <a:t>3. </a:t>
            </a:r>
            <a:r>
              <a:rPr lang="ko-KR" altLang="en-US" sz="2700" dirty="0">
                <a:solidFill>
                  <a:srgbClr val="787878"/>
                </a:solidFill>
                <a:latin typeface="Pretendard Regular"/>
              </a:rPr>
              <a:t>데이터 구축 및 분석</a:t>
            </a: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F96AE-D7C4-1CD8-9DE1-B0EF5564F73B}"/>
              </a:ext>
            </a:extLst>
          </p:cNvPr>
          <p:cNvSpPr/>
          <p:nvPr/>
        </p:nvSpPr>
        <p:spPr>
          <a:xfrm>
            <a:off x="1447800" y="1041400"/>
            <a:ext cx="228600" cy="21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8AB0E7-BD8E-3CBF-927A-454C3393CB2E}"/>
              </a:ext>
            </a:extLst>
          </p:cNvPr>
          <p:cNvSpPr txBox="1"/>
          <p:nvPr/>
        </p:nvSpPr>
        <p:spPr>
          <a:xfrm>
            <a:off x="1371600" y="952500"/>
            <a:ext cx="40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C09AF28-A6A4-A50A-A189-D6DDC0D3ACB8}"/>
              </a:ext>
            </a:extLst>
          </p:cNvPr>
          <p:cNvSpPr/>
          <p:nvPr/>
        </p:nvSpPr>
        <p:spPr>
          <a:xfrm>
            <a:off x="2895600" y="952500"/>
            <a:ext cx="121920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BBAF6BB-5869-AAF0-9A31-F9F3A2401026}"/>
              </a:ext>
            </a:extLst>
          </p:cNvPr>
          <p:cNvSpPr/>
          <p:nvPr/>
        </p:nvSpPr>
        <p:spPr>
          <a:xfrm>
            <a:off x="1066800" y="620486"/>
            <a:ext cx="2286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79CD07-804B-92E4-56EE-28957A9D2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1" t="-5113" r="2" b="-4145"/>
          <a:stretch>
            <a:fillRect/>
          </a:stretch>
        </p:blipFill>
        <p:spPr>
          <a:xfrm>
            <a:off x="-1981200" y="-476250"/>
            <a:ext cx="20504112" cy="11239500"/>
          </a:xfrm>
          <a:prstGeom prst="rect">
            <a:avLst/>
          </a:prstGeom>
        </p:spPr>
      </p:pic>
      <p:pic>
        <p:nvPicPr>
          <p:cNvPr id="35" name="그림 34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818795-B958-4DB2-9CFE-5764DF4AB3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20362" r="37381" b="40784"/>
          <a:stretch>
            <a:fillRect/>
          </a:stretch>
        </p:blipFill>
        <p:spPr>
          <a:xfrm>
            <a:off x="6284650" y="6023428"/>
            <a:ext cx="5983550" cy="3996872"/>
          </a:xfrm>
          <a:prstGeom prst="rect">
            <a:avLst/>
          </a:prstGeom>
        </p:spPr>
      </p:pic>
      <p:pic>
        <p:nvPicPr>
          <p:cNvPr id="31" name="그림 30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332C09-F390-78CF-4EC6-17FAFDA176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3" t="21870" b="43880"/>
          <a:stretch>
            <a:fillRect/>
          </a:stretch>
        </p:blipFill>
        <p:spPr>
          <a:xfrm>
            <a:off x="6019800" y="2153558"/>
            <a:ext cx="6286422" cy="3523342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0F1B01DF-78BD-378E-B594-2256C8D5F915}"/>
              </a:ext>
            </a:extLst>
          </p:cNvPr>
          <p:cNvSpPr txBox="1"/>
          <p:nvPr/>
        </p:nvSpPr>
        <p:spPr>
          <a:xfrm>
            <a:off x="13280571" y="1628492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7AD74A-AE0E-F568-825E-740A5F2E35E8}"/>
              </a:ext>
            </a:extLst>
          </p:cNvPr>
          <p:cNvSpPr/>
          <p:nvPr/>
        </p:nvSpPr>
        <p:spPr>
          <a:xfrm>
            <a:off x="16085591" y="6575879"/>
            <a:ext cx="2197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AAE16-BDCD-E7C7-F691-7A726D9EB651}"/>
              </a:ext>
            </a:extLst>
          </p:cNvPr>
          <p:cNvSpPr/>
          <p:nvPr/>
        </p:nvSpPr>
        <p:spPr>
          <a:xfrm>
            <a:off x="12306222" y="1485900"/>
            <a:ext cx="5905578" cy="450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A86B89-6925-C4A6-7397-203613C2F60A}"/>
              </a:ext>
            </a:extLst>
          </p:cNvPr>
          <p:cNvSpPr/>
          <p:nvPr/>
        </p:nvSpPr>
        <p:spPr>
          <a:xfrm>
            <a:off x="12039600" y="5676900"/>
            <a:ext cx="1540763" cy="88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F0585E-BD4F-2CC0-203E-E43443039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1" t="13500" r="26041" b="78775"/>
          <a:stretch>
            <a:fillRect/>
          </a:stretch>
        </p:blipFill>
        <p:spPr>
          <a:xfrm>
            <a:off x="12665134" y="1507673"/>
            <a:ext cx="1409622" cy="794657"/>
          </a:xfrm>
          <a:prstGeom prst="rect">
            <a:avLst/>
          </a:prstGeom>
        </p:spPr>
      </p:pic>
      <p:pic>
        <p:nvPicPr>
          <p:cNvPr id="21" name="그림 20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F5445-271A-BAA3-3189-44DC4663E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1" t="63987" r="13539" b="18306"/>
          <a:stretch>
            <a:fillRect/>
          </a:stretch>
        </p:blipFill>
        <p:spPr>
          <a:xfrm>
            <a:off x="12391568" y="2302330"/>
            <a:ext cx="3858626" cy="182154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2C07CB-BA6F-6F64-B9AF-6BF2155CF4B9}"/>
              </a:ext>
            </a:extLst>
          </p:cNvPr>
          <p:cNvSpPr/>
          <p:nvPr/>
        </p:nvSpPr>
        <p:spPr>
          <a:xfrm>
            <a:off x="12173438" y="5621565"/>
            <a:ext cx="5962162" cy="3904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D6F1-0A07-5AA0-BD56-106CFECC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B5B57BFE-A0F8-7AB3-6996-29C876C9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20165"/>
            <a:ext cx="19041110" cy="1397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9FE0B8F-31EF-37CF-D727-168F13F5D6B6}"/>
              </a:ext>
            </a:extLst>
          </p:cNvPr>
          <p:cNvSpPr txBox="1"/>
          <p:nvPr/>
        </p:nvSpPr>
        <p:spPr>
          <a:xfrm>
            <a:off x="5696998" y="342900"/>
            <a:ext cx="8857202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GUI Layout Diagram</a:t>
            </a: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78333E7-822E-8106-E3E0-56854913D8BB}"/>
              </a:ext>
            </a:extLst>
          </p:cNvPr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90C9289-58E8-EDDE-C4DF-0F25AE0116FE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816797A-723F-E8F3-4199-F14ECDDD1A52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911CB42-554A-2022-DF44-9FF3471A442F}"/>
              </a:ext>
            </a:extLst>
          </p:cNvPr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E5D4BCA-9A5D-9178-7135-D4C83E5CAFE2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6DCE8C6-BA25-2F9B-F5CA-1F81480C6F59}"/>
              </a:ext>
            </a:extLst>
          </p:cNvPr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7035AC7B-0D3C-7E7B-20C8-4C3D74F5894F}"/>
              </a:ext>
            </a:extLst>
          </p:cNvPr>
          <p:cNvSpPr txBox="1"/>
          <p:nvPr/>
        </p:nvSpPr>
        <p:spPr>
          <a:xfrm>
            <a:off x="0" y="1028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5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2C8137-7C80-515A-0E9D-A74755F14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-176" r="229" b="2090"/>
          <a:stretch>
            <a:fillRect/>
          </a:stretch>
        </p:blipFill>
        <p:spPr>
          <a:xfrm>
            <a:off x="76200" y="1397000"/>
            <a:ext cx="12725400" cy="8812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7384C2-D162-AB34-3175-E87A1012D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7639" y="1502671"/>
            <a:ext cx="5217961" cy="4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905" y="1395730"/>
            <a:ext cx="19041110" cy="139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6845300"/>
            <a:ext cx="3784600" cy="378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68600" y="393700"/>
            <a:ext cx="127508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7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Team Members</a:t>
            </a:r>
            <a:endParaRPr lang="ko-KR" sz="7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EF4137-C7E6-8739-20B3-116BAEA2D93C}"/>
              </a:ext>
            </a:extLst>
          </p:cNvPr>
          <p:cNvGrpSpPr/>
          <p:nvPr/>
        </p:nvGrpSpPr>
        <p:grpSpPr>
          <a:xfrm>
            <a:off x="139700" y="1168400"/>
            <a:ext cx="21729700" cy="1841500"/>
            <a:chOff x="139700" y="1168400"/>
            <a:chExt cx="21729700" cy="18415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700" y="1168400"/>
              <a:ext cx="3289300" cy="15367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850900" y="1714500"/>
              <a:ext cx="3708400" cy="635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AI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개발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32200" y="1511300"/>
              <a:ext cx="119126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Detection / Segmentation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개발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구축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 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분석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57600" y="2108200"/>
              <a:ext cx="18211800" cy="901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 err="1">
                  <a:solidFill>
                    <a:srgbClr val="000000"/>
                  </a:solidFill>
                  <a:ea typeface="Pretendard Light"/>
                </a:rPr>
                <a:t>라벨링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(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오염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스티커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구분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), Segmentation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튜닝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공장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촬영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수집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라벨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가이드라인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제작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F3F0E5-A99D-D6C0-F3AB-E9EEAB46F308}"/>
              </a:ext>
            </a:extLst>
          </p:cNvPr>
          <p:cNvGrpSpPr/>
          <p:nvPr/>
        </p:nvGrpSpPr>
        <p:grpSpPr>
          <a:xfrm>
            <a:off x="3810000" y="3263900"/>
            <a:ext cx="11049000" cy="2184400"/>
            <a:chOff x="3810000" y="3187700"/>
            <a:chExt cx="11049000" cy="21844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3187700"/>
              <a:ext cx="1854200" cy="2095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500" y="3276600"/>
              <a:ext cx="1828800" cy="20955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613400" y="3263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조민재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010900" y="32512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박서정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89600" y="37846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#jmjae789@gmaill.com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010900" y="37592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#seojunngg@gmail.com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49EA6E-6D0C-606B-899F-EE5FD51A4B85}"/>
              </a:ext>
            </a:extLst>
          </p:cNvPr>
          <p:cNvGrpSpPr/>
          <p:nvPr/>
        </p:nvGrpSpPr>
        <p:grpSpPr>
          <a:xfrm>
            <a:off x="1828800" y="5549900"/>
            <a:ext cx="17424400" cy="1803400"/>
            <a:chOff x="1828800" y="5397500"/>
            <a:chExt cx="17424400" cy="18034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63500" y="5397500"/>
              <a:ext cx="6426200" cy="16891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3500100" y="5753100"/>
              <a:ext cx="4673600" cy="1028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DB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구축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GUI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개발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제어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시스템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&amp; </a:t>
              </a:r>
              <a:r>
                <a:rPr lang="ko-KR" sz="2900" b="1" i="0" u="none" strike="noStrike" dirty="0" err="1">
                  <a:solidFill>
                    <a:srgbClr val="FFFFFF"/>
                  </a:solidFill>
                  <a:ea typeface="Pretendard ExtraLight"/>
                </a:rPr>
                <a:t>아두이노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연동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540000" y="5791200"/>
              <a:ext cx="113919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센서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900" b="1" i="0" u="none" strike="noStrike" dirty="0" err="1">
                  <a:solidFill>
                    <a:srgbClr val="000000"/>
                  </a:solidFill>
                  <a:ea typeface="Pretendard Light"/>
                </a:rPr>
                <a:t>액츄에이터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UI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전체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파이프라인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28800" y="6337300"/>
              <a:ext cx="17424400" cy="863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포토센서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수신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디바운싱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아두이노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릴레이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: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액추에이터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비콘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버저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 run.py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(AI +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+ GUI), 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latin typeface="Pretendard Light"/>
                </a:rPr>
                <a:t>Tkinter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실시간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화면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KPI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패널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장치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상태창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9FAF1-5C22-D1EC-3122-EC5AA9F6C116}"/>
              </a:ext>
            </a:extLst>
          </p:cNvPr>
          <p:cNvGrpSpPr/>
          <p:nvPr/>
        </p:nvGrpSpPr>
        <p:grpSpPr>
          <a:xfrm>
            <a:off x="0" y="7251700"/>
            <a:ext cx="18681700" cy="2946400"/>
            <a:chOff x="0" y="7251700"/>
            <a:chExt cx="18681700" cy="2946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7251700"/>
              <a:ext cx="2438400" cy="29464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4100" y="7442200"/>
              <a:ext cx="2730500" cy="25781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8902700" y="7835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김동현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902700" y="84836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#thisme1227@gmail.com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 dirty="0">
                  <a:solidFill>
                    <a:srgbClr val="0189FE"/>
                  </a:solidFill>
                  <a:ea typeface="Pretendard Light"/>
                </a:rPr>
                <a:t>발표자</a:t>
              </a: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36800" y="8089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김선곤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425700" y="86233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#sungon47@gmail.com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#GUI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236700" y="8737600"/>
              <a:ext cx="44450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#seochaegeon1026@gmail.com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>
                  <a:solidFill>
                    <a:srgbClr val="0189FE"/>
                  </a:solidFill>
                  <a:ea typeface="Pretendard Light"/>
                </a:rPr>
                <a:t>팀장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427200" y="80518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서채건</a:t>
              </a:r>
            </a:p>
          </p:txBody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C101EC16-ECA1-E74E-6F4C-9ABC68958ECA}"/>
              </a:ext>
            </a:extLst>
          </p:cNvPr>
          <p:cNvSpPr txBox="1"/>
          <p:nvPr/>
        </p:nvSpPr>
        <p:spPr>
          <a:xfrm>
            <a:off x="0" y="1092200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6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00000">
            <a:off x="16878300" y="71882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8343900"/>
            <a:ext cx="182880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939800"/>
            <a:ext cx="17310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4200" y="520700"/>
            <a:ext cx="2286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8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7100" y="9232900"/>
            <a:ext cx="581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000" b="0" i="0" u="none" strike="noStrike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7100" y="8674100"/>
            <a:ext cx="8356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7100" y="4826000"/>
            <a:ext cx="106553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0000"/>
                </a:solidFill>
                <a:ea typeface="Pretendard Bold"/>
              </a:rPr>
              <a:t>발표를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들어주셔서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B3FF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5851" y="937698"/>
            <a:ext cx="23039744" cy="169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4200" y="520700"/>
            <a:ext cx="15621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18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95700" y="7708900"/>
            <a:ext cx="50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70300" y="63500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70300" y="4965700"/>
            <a:ext cx="520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421100" y="35941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383000" y="22098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65000" y="3086100"/>
            <a:ext cx="237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53800" y="71247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75700" y="71247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39600" y="7067550"/>
            <a:ext cx="4203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000" dirty="0">
                <a:latin typeface="+mj-lt"/>
                <a:ea typeface="Pretendard ExtraBold" panose="020B0600000101010101" charset="-127"/>
              </a:rPr>
              <a:t>GUI Layout Diagram</a:t>
            </a:r>
            <a:endParaRPr lang="ko-KR" altLang="ko-KR" sz="3000" dirty="0">
              <a:latin typeface="+mj-lt"/>
              <a:ea typeface="Pretendard ExtraBold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79200" y="5758543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75700" y="575945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04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AA5B02-9AED-BC13-259B-BEA685CD25FB}"/>
              </a:ext>
            </a:extLst>
          </p:cNvPr>
          <p:cNvGrpSpPr/>
          <p:nvPr/>
        </p:nvGrpSpPr>
        <p:grpSpPr>
          <a:xfrm>
            <a:off x="8255000" y="3086100"/>
            <a:ext cx="9702800" cy="1219200"/>
            <a:chOff x="8267700" y="2513466"/>
            <a:chExt cx="9702800" cy="12192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267700" y="2513466"/>
              <a:ext cx="9194800" cy="12192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2090400" y="2527300"/>
              <a:ext cx="5880100" cy="627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ct val="116199"/>
                </a:lnSpc>
              </a:pPr>
              <a:r>
                <a:rPr lang="en-US" altLang="ko-KR" sz="3000" dirty="0">
                  <a:ea typeface="Pretendard" panose="020B0600000101010101" charset="-127"/>
                </a:rPr>
                <a:t>Project Overview</a:t>
              </a:r>
              <a:endParaRPr lang="ko-KR" altLang="ko-KR" sz="3000" dirty="0">
                <a:ea typeface="Pretendard" panose="020B0600000101010101" charset="-127"/>
              </a:endParaRPr>
            </a:p>
            <a:p>
              <a:pPr lvl="0">
                <a:lnSpc>
                  <a:spcPct val="116199"/>
                </a:lnSpc>
              </a:pPr>
              <a:endParaRPr lang="ko-KR" altLang="ko-KR" sz="3000" dirty="0">
                <a:ea typeface="Pretendard" panose="020B0600000101010101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366500" y="25527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775700" y="2582182"/>
              <a:ext cx="2311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000000"/>
                  </a:solidFill>
                  <a:latin typeface="Pretendard Regular"/>
                </a:rPr>
                <a:t>CHAPTER 02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5FAA90-30FE-CB97-61EF-C53D63063292}"/>
              </a:ext>
            </a:extLst>
          </p:cNvPr>
          <p:cNvGrpSpPr/>
          <p:nvPr/>
        </p:nvGrpSpPr>
        <p:grpSpPr>
          <a:xfrm>
            <a:off x="8763000" y="1701800"/>
            <a:ext cx="7416800" cy="533400"/>
            <a:chOff x="8826500" y="1701800"/>
            <a:chExt cx="7416800" cy="533400"/>
          </a:xfrm>
        </p:grpSpPr>
        <p:sp>
          <p:nvSpPr>
            <p:cNvPr id="18" name="TextBox 18"/>
            <p:cNvSpPr txBox="1"/>
            <p:nvPr/>
          </p:nvSpPr>
          <p:spPr>
            <a:xfrm>
              <a:off x="12065000" y="1701800"/>
              <a:ext cx="41783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800" dirty="0"/>
                <a:t>Demo Video</a:t>
              </a:r>
              <a:endParaRPr lang="ko-KR" altLang="ko-KR" sz="2800" dirty="0">
                <a:solidFill>
                  <a:srgbClr val="000000"/>
                </a:solidFill>
                <a:ea typeface="Pretendard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00" y="17272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826500" y="1727200"/>
              <a:ext cx="22098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000000"/>
                  </a:solidFill>
                  <a:latin typeface="Pretendard Regular"/>
                </a:rPr>
                <a:t>CHAPTER 01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76300" y="3213100"/>
            <a:ext cx="5994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>
                <a:solidFill>
                  <a:srgbClr val="000000"/>
                </a:solidFill>
                <a:latin typeface="Pretendard ExtraBold"/>
              </a:rPr>
              <a:t>CONTENTS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63400" y="8420100"/>
            <a:ext cx="4457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i="0" u="none" strike="noStrike" dirty="0">
                <a:solidFill>
                  <a:srgbClr val="000000"/>
                </a:solidFill>
              </a:rPr>
              <a:t> Team Members, Q&amp;A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66500" y="84455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63000" y="84455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CHAPTER 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53800" y="44704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66628" y="4470400"/>
            <a:ext cx="2209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03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7FC93340-19B4-EA5B-5DA5-ED00CBA674CA}"/>
              </a:ext>
            </a:extLst>
          </p:cNvPr>
          <p:cNvSpPr txBox="1"/>
          <p:nvPr/>
        </p:nvSpPr>
        <p:spPr>
          <a:xfrm>
            <a:off x="12039600" y="4445000"/>
            <a:ext cx="4882243" cy="5270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Data Preparation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5A4EB980-24A0-FA34-041E-3F57CAE7E353}"/>
              </a:ext>
            </a:extLst>
          </p:cNvPr>
          <p:cNvSpPr txBox="1"/>
          <p:nvPr/>
        </p:nvSpPr>
        <p:spPr>
          <a:xfrm>
            <a:off x="12039600" y="5708650"/>
            <a:ext cx="6070600" cy="958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AI Model Performance Comparison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" y="266700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en-US" sz="5500" b="1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6" name="그림 5" descr="실내, 건물, 대량 생산, 공장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DF46AB-98A2-21A9-32FD-BCBE6D8E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8229600" cy="822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5CD31B-F3A5-1575-C978-58B4ECA8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1714499"/>
            <a:ext cx="86868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진짜 영상 1">
            <a:hlinkClick r:id="" action="ppaction://media"/>
            <a:extLst>
              <a:ext uri="{FF2B5EF4-FFF2-40B4-BE49-F238E27FC236}">
                <a16:creationId xmlns:a16="http://schemas.microsoft.com/office/drawing/2014/main" id="{C9E6832D-4B3D-B0A1-6995-3E57F841B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96520"/>
            <a:ext cx="17983200" cy="10190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95C1A4-BC5C-6195-05B1-F1A21C0C4862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1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219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714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진짱2">
            <a:hlinkClick r:id="" action="ppaction://media"/>
            <a:extLst>
              <a:ext uri="{FF2B5EF4-FFF2-40B4-BE49-F238E27FC236}">
                <a16:creationId xmlns:a16="http://schemas.microsoft.com/office/drawing/2014/main" id="{D22BD97D-1593-9F82-498F-532A677A1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190500"/>
            <a:ext cx="18059400" cy="102336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B2639D-6382-069F-F660-653CEC00BDAC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2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5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A984-7B69-A586-3384-319D5966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FB079A-B11E-6803-8B86-37F4A25F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F55847-B707-AAC7-73B7-483F57DC3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381000" y="3594100"/>
            <a:ext cx="11277600" cy="5778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C0F6FC-4E86-19D3-DB9E-562C4D17E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0377715" y="4673600"/>
            <a:ext cx="1181100" cy="1435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A1A9045-93DA-B9E0-EDA3-AE70CEB36BC5}"/>
              </a:ext>
            </a:extLst>
          </p:cNvPr>
          <p:cNvSpPr txBox="1"/>
          <p:nvPr/>
        </p:nvSpPr>
        <p:spPr>
          <a:xfrm>
            <a:off x="0" y="1063013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 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57C79F9-34C0-1084-CA85-A41DD7E18341}"/>
              </a:ext>
            </a:extLst>
          </p:cNvPr>
          <p:cNvSpPr txBox="1"/>
          <p:nvPr/>
        </p:nvSpPr>
        <p:spPr>
          <a:xfrm>
            <a:off x="1130300" y="1973626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“AI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기반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병뚜껑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오염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스티커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alt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색상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자동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검사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및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분류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시스템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”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A4364D6-7EFA-23C5-52D2-98A08A8BBC48}"/>
              </a:ext>
            </a:extLst>
          </p:cNvPr>
          <p:cNvSpPr txBox="1"/>
          <p:nvPr/>
        </p:nvSpPr>
        <p:spPr>
          <a:xfrm>
            <a:off x="4267200" y="317500"/>
            <a:ext cx="9753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b="1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Project Introduction</a:t>
            </a:r>
            <a:endParaRPr lang="en-US" alt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AFF3B3-D6F1-0573-0697-5AA70A085701}"/>
              </a:ext>
            </a:extLst>
          </p:cNvPr>
          <p:cNvSpPr/>
          <p:nvPr/>
        </p:nvSpPr>
        <p:spPr>
          <a:xfrm>
            <a:off x="12071350" y="3594099"/>
            <a:ext cx="5727700" cy="711201"/>
          </a:xfrm>
          <a:prstGeom prst="rect">
            <a:avLst/>
          </a:prstGeom>
          <a:solidFill>
            <a:srgbClr val="018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77B870-61CD-A8CD-3F6E-5664C05EA913}"/>
              </a:ext>
            </a:extLst>
          </p:cNvPr>
          <p:cNvSpPr/>
          <p:nvPr/>
        </p:nvSpPr>
        <p:spPr>
          <a:xfrm>
            <a:off x="12115799" y="4499113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B196E94-47AB-9072-4CAA-74D8AF254A38}"/>
              </a:ext>
            </a:extLst>
          </p:cNvPr>
          <p:cNvSpPr/>
          <p:nvPr/>
        </p:nvSpPr>
        <p:spPr>
          <a:xfrm>
            <a:off x="12096750" y="57376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8C8FCE-3D0E-F252-3665-0A6AA01947DA}"/>
              </a:ext>
            </a:extLst>
          </p:cNvPr>
          <p:cNvSpPr txBox="1"/>
          <p:nvPr/>
        </p:nvSpPr>
        <p:spPr>
          <a:xfrm>
            <a:off x="12115800" y="4818390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실시간 모니터링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B4C526-516C-89E1-1A5C-680C408FC886}"/>
              </a:ext>
            </a:extLst>
          </p:cNvPr>
          <p:cNvSpPr txBox="1"/>
          <p:nvPr/>
        </p:nvSpPr>
        <p:spPr>
          <a:xfrm>
            <a:off x="12344399" y="6017159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AI</a:t>
            </a:r>
            <a:r>
              <a:rPr lang="ko-KR" altLang="en-US" sz="2800" b="1" dirty="0"/>
              <a:t>모델 구현을 통한 </a:t>
            </a:r>
            <a:r>
              <a:rPr lang="en-US" altLang="ko-KR" sz="2800" b="1" dirty="0"/>
              <a:t>Actuator</a:t>
            </a:r>
            <a:r>
              <a:rPr lang="ko-KR" altLang="en-US" sz="2800" b="1" dirty="0"/>
              <a:t>작동</a:t>
            </a:r>
          </a:p>
        </p:txBody>
      </p:sp>
      <p:pic>
        <p:nvPicPr>
          <p:cNvPr id="39" name="Picture 5">
            <a:extLst>
              <a:ext uri="{FF2B5EF4-FFF2-40B4-BE49-F238E27FC236}">
                <a16:creationId xmlns:a16="http://schemas.microsoft.com/office/drawing/2014/main" id="{3EE5E686-1883-B6CA-4D32-33A5BB281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5130800" y="7937500"/>
            <a:ext cx="1041400" cy="1066800"/>
          </a:xfrm>
          <a:prstGeom prst="rect">
            <a:avLst/>
          </a:prstGeom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A7B1F590-266E-5533-D431-896871765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500" y="7861300"/>
            <a:ext cx="1206500" cy="12319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6181400-5F2F-3D2E-49D1-034D1150DCC5}"/>
              </a:ext>
            </a:extLst>
          </p:cNvPr>
          <p:cNvCxnSpPr>
            <a:cxnSpLocks/>
          </p:cNvCxnSpPr>
          <p:nvPr/>
        </p:nvCxnSpPr>
        <p:spPr>
          <a:xfrm>
            <a:off x="2133600" y="5295900"/>
            <a:ext cx="8077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D882E9-3100-8F40-63E9-2771CF0FF6EC}"/>
              </a:ext>
            </a:extLst>
          </p:cNvPr>
          <p:cNvCxnSpPr/>
          <p:nvPr/>
        </p:nvCxnSpPr>
        <p:spPr>
          <a:xfrm>
            <a:off x="56388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313C42D-D00A-8204-C0CE-D32DD5FBB73D}"/>
              </a:ext>
            </a:extLst>
          </p:cNvPr>
          <p:cNvCxnSpPr/>
          <p:nvPr/>
        </p:nvCxnSpPr>
        <p:spPr>
          <a:xfrm>
            <a:off x="89154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DA1D07-65A7-EAF7-A1E7-79EB46D55642}"/>
              </a:ext>
            </a:extLst>
          </p:cNvPr>
          <p:cNvSpPr/>
          <p:nvPr/>
        </p:nvSpPr>
        <p:spPr>
          <a:xfrm>
            <a:off x="12115800" y="71092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1A158-003C-F495-993E-0558341EF924}"/>
              </a:ext>
            </a:extLst>
          </p:cNvPr>
          <p:cNvSpPr txBox="1"/>
          <p:nvPr/>
        </p:nvSpPr>
        <p:spPr>
          <a:xfrm>
            <a:off x="12071350" y="7388759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Model Switching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430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58265"/>
            <a:ext cx="19041110" cy="139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10795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99348" y="165735"/>
            <a:ext cx="13489305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HW &amp; SW Architecture Diagram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1924B2E-1B8D-DF5A-6C9A-38887D8A0108}"/>
              </a:ext>
            </a:extLst>
          </p:cNvPr>
          <p:cNvSpPr txBox="1"/>
          <p:nvPr/>
        </p:nvSpPr>
        <p:spPr>
          <a:xfrm>
            <a:off x="11312031" y="2198279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8" name="그림 17" descr="텍스트, 스크린샷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F59087-D9A0-CC4A-7CC6-85BD5B5FE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8" y="1377678"/>
            <a:ext cx="17380091" cy="9451340"/>
          </a:xfrm>
          <a:prstGeom prst="rect">
            <a:avLst/>
          </a:prstGeom>
        </p:spPr>
      </p:pic>
      <p:pic>
        <p:nvPicPr>
          <p:cNvPr id="1028" name="Picture 4" descr="Visual Studio Code - 나무위키">
            <a:extLst>
              <a:ext uri="{FF2B5EF4-FFF2-40B4-BE49-F238E27FC236}">
                <a16:creationId xmlns:a16="http://schemas.microsoft.com/office/drawing/2014/main" id="{B765DDF6-4E86-A9C7-41BF-FAB0CC3E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201" y="2297293"/>
            <a:ext cx="611052" cy="6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ndows10에 CUDA, cuDNN 설치하기">
            <a:extLst>
              <a:ext uri="{FF2B5EF4-FFF2-40B4-BE49-F238E27FC236}">
                <a16:creationId xmlns:a16="http://schemas.microsoft.com/office/drawing/2014/main" id="{5208C7ED-CDA7-2C74-804F-0A96BCCC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753100"/>
            <a:ext cx="1244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BE51-D7E8-2379-BCD9-06F4644D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B17190-53D2-476A-5B56-9CDE8818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9305" y="1256665"/>
            <a:ext cx="19041110" cy="1397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B9DEC89-B109-3214-6EBB-3FB2559A1575}"/>
              </a:ext>
            </a:extLst>
          </p:cNvPr>
          <p:cNvSpPr txBox="1"/>
          <p:nvPr/>
        </p:nvSpPr>
        <p:spPr>
          <a:xfrm>
            <a:off x="0" y="952500"/>
            <a:ext cx="6061722" cy="4571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3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i="0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C431346-17B3-23A3-740C-50981C0005F6}"/>
              </a:ext>
            </a:extLst>
          </p:cNvPr>
          <p:cNvSpPr txBox="1"/>
          <p:nvPr/>
        </p:nvSpPr>
        <p:spPr>
          <a:xfrm>
            <a:off x="11270583" y="29337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2" name="그림 1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C2342D-E1F2-AB0D-73C5-502198ED7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5" t="10523" r="36192" b="61976"/>
          <a:stretch>
            <a:fillRect/>
          </a:stretch>
        </p:blipFill>
        <p:spPr>
          <a:xfrm>
            <a:off x="3124200" y="1545167"/>
            <a:ext cx="5257800" cy="4330700"/>
          </a:xfrm>
          <a:prstGeom prst="rect">
            <a:avLst/>
          </a:prstGeom>
        </p:spPr>
      </p:pic>
      <p:pic>
        <p:nvPicPr>
          <p:cNvPr id="14" name="그림 13" descr="원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992CB4-2A6F-5E8D-87CB-4D1F4D282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21979" r="55031" b="57629"/>
          <a:stretch>
            <a:fillRect/>
          </a:stretch>
        </p:blipFill>
        <p:spPr>
          <a:xfrm>
            <a:off x="4648200" y="3007481"/>
            <a:ext cx="1854483" cy="1406072"/>
          </a:xfrm>
          <a:prstGeom prst="rect">
            <a:avLst/>
          </a:prstGeom>
        </p:spPr>
      </p:pic>
      <p:pic>
        <p:nvPicPr>
          <p:cNvPr id="16" name="그림 15" descr="스크린샷, 컴퓨터, 실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919-814F-92B3-C1DC-09A7D73C5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545167"/>
            <a:ext cx="5257799" cy="433070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922030E-B13D-8B01-943C-AE91E413F085}"/>
              </a:ext>
            </a:extLst>
          </p:cNvPr>
          <p:cNvSpPr/>
          <p:nvPr/>
        </p:nvSpPr>
        <p:spPr>
          <a:xfrm>
            <a:off x="8643257" y="3361267"/>
            <a:ext cx="990600" cy="838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0CB9DC0-2360-A9DF-74DE-3D595D458B8D}"/>
              </a:ext>
            </a:extLst>
          </p:cNvPr>
          <p:cNvSpPr txBox="1"/>
          <p:nvPr/>
        </p:nvSpPr>
        <p:spPr>
          <a:xfrm>
            <a:off x="3156857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/>
              <a:t>컨베이어벨트에 연결된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웹캠을</a:t>
            </a:r>
            <a:r>
              <a:rPr lang="ko-KR" altLang="en-US" sz="2400" b="1" dirty="0"/>
              <a:t> </a:t>
            </a:r>
            <a:r>
              <a:rPr lang="ko-KR" altLang="en-US" sz="2400" dirty="0"/>
              <a:t>이용해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2400" b="1" dirty="0"/>
              <a:t>실제 컨베이어 환경</a:t>
            </a:r>
            <a:r>
              <a:rPr lang="ko-KR" altLang="en-US" sz="2400" dirty="0"/>
              <a:t>에서 직접 촬영</a:t>
            </a:r>
            <a:r>
              <a:rPr lang="en-US" altLang="ko-KR" sz="2400" dirty="0"/>
              <a:t>.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CDF3684-F049-E579-CC94-25282CA1E431}"/>
              </a:ext>
            </a:extLst>
          </p:cNvPr>
          <p:cNvSpPr txBox="1"/>
          <p:nvPr/>
        </p:nvSpPr>
        <p:spPr>
          <a:xfrm>
            <a:off x="9982200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/>
              <a:t>Geti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병뚜껑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병뚜껑의 색깔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오염도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스티커</a:t>
            </a:r>
            <a:r>
              <a:rPr lang="ko-KR" altLang="en-US" sz="2400" dirty="0"/>
              <a:t>에 대한 라벨링을 진행</a:t>
            </a:r>
            <a:r>
              <a:rPr lang="en-US" altLang="ko-KR" sz="2400" dirty="0"/>
              <a:t>.</a:t>
            </a: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1D56B12E-320A-192B-F301-1FC5502E9470}"/>
              </a:ext>
            </a:extLst>
          </p:cNvPr>
          <p:cNvSpPr txBox="1"/>
          <p:nvPr/>
        </p:nvSpPr>
        <p:spPr>
          <a:xfrm>
            <a:off x="1752600" y="393700"/>
            <a:ext cx="160782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Raw Data Collection and Composition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8BD5ED-2700-B9AF-B423-CB7DE1379993}"/>
              </a:ext>
            </a:extLst>
          </p:cNvPr>
          <p:cNvGrpSpPr/>
          <p:nvPr/>
        </p:nvGrpSpPr>
        <p:grpSpPr>
          <a:xfrm>
            <a:off x="3179856" y="6885517"/>
            <a:ext cx="11917402" cy="3111500"/>
            <a:chOff x="103021" y="6812535"/>
            <a:chExt cx="11917402" cy="31115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CA4FCE3-F8A6-D221-16AD-C0EFC5A97DE5}"/>
                </a:ext>
              </a:extLst>
            </p:cNvPr>
            <p:cNvGrpSpPr/>
            <p:nvPr/>
          </p:nvGrpSpPr>
          <p:grpSpPr>
            <a:xfrm>
              <a:off x="103021" y="6812535"/>
              <a:ext cx="11917402" cy="3111500"/>
              <a:chOff x="81436" y="7048500"/>
              <a:chExt cx="11577164" cy="3111500"/>
            </a:xfrm>
          </p:grpSpPr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31959BA-D373-FA92-6B3A-363A29DC30E9}"/>
                  </a:ext>
                </a:extLst>
              </p:cNvPr>
              <p:cNvSpPr txBox="1"/>
              <p:nvPr/>
            </p:nvSpPr>
            <p:spPr>
              <a:xfrm>
                <a:off x="446322" y="7208869"/>
                <a:ext cx="1167596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Pink Cap</a:t>
                </a:r>
              </a:p>
            </p:txBody>
          </p:sp>
          <p:pic>
            <p:nvPicPr>
              <p:cNvPr id="21" name="그림 2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B9C1E24-1E9E-A32C-1A34-24C845373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7" t="22018" r="55685" b="57305"/>
              <a:stretch>
                <a:fillRect/>
              </a:stretch>
            </p:blipFill>
            <p:spPr>
              <a:xfrm>
                <a:off x="3377292" y="8841526"/>
                <a:ext cx="1244430" cy="1093384"/>
              </a:xfrm>
              <a:prstGeom prst="rect">
                <a:avLst/>
              </a:prstGeom>
            </p:spPr>
          </p:pic>
          <p:pic>
            <p:nvPicPr>
              <p:cNvPr id="23" name="그림 22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6D11E9-A5CD-DD54-E593-D9CC532C4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83" t="23068" r="54454" b="56579"/>
              <a:stretch>
                <a:fillRect/>
              </a:stretch>
            </p:blipFill>
            <p:spPr>
              <a:xfrm>
                <a:off x="1932755" y="7352930"/>
                <a:ext cx="1300062" cy="1139361"/>
              </a:xfrm>
              <a:prstGeom prst="rect">
                <a:avLst/>
              </a:prstGeom>
            </p:spPr>
          </p:pic>
          <p:pic>
            <p:nvPicPr>
              <p:cNvPr id="24" name="그림 23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3155EEF-2B36-6123-7CCC-89447A10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67" t="72962" r="16839" b="3704"/>
              <a:stretch>
                <a:fillRect/>
              </a:stretch>
            </p:blipFill>
            <p:spPr>
              <a:xfrm rot="9590102">
                <a:off x="3327155" y="7432819"/>
                <a:ext cx="1221189" cy="1162113"/>
              </a:xfrm>
              <a:prstGeom prst="rect">
                <a:avLst/>
              </a:prstGeom>
            </p:spPr>
          </p:pic>
          <p:pic>
            <p:nvPicPr>
              <p:cNvPr id="25" name="그림 24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59CD626-1B16-F564-2ED3-F4ED5C413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39" t="75758" r="48767" b="908"/>
              <a:stretch>
                <a:fillRect/>
              </a:stretch>
            </p:blipFill>
            <p:spPr>
              <a:xfrm rot="10065872">
                <a:off x="4683607" y="7330473"/>
                <a:ext cx="1247263" cy="1186924"/>
              </a:xfrm>
              <a:prstGeom prst="rect">
                <a:avLst/>
              </a:prstGeom>
            </p:spPr>
          </p:pic>
          <p:pic>
            <p:nvPicPr>
              <p:cNvPr id="26" name="그림 25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F666914-FB30-48CA-6B95-507013313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47044" r="51154" b="29622"/>
              <a:stretch>
                <a:fillRect/>
              </a:stretch>
            </p:blipFill>
            <p:spPr>
              <a:xfrm>
                <a:off x="5922163" y="7348766"/>
                <a:ext cx="1273942" cy="1237878"/>
              </a:xfrm>
              <a:prstGeom prst="rect">
                <a:avLst/>
              </a:prstGeom>
            </p:spPr>
          </p:pic>
          <p:pic>
            <p:nvPicPr>
              <p:cNvPr id="27" name="그림 26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A4A5A32-86E5-40EB-32CB-4D1324970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49349" r="16197" b="27317"/>
              <a:stretch>
                <a:fillRect/>
              </a:stretch>
            </p:blipFill>
            <p:spPr>
              <a:xfrm>
                <a:off x="7295771" y="7326995"/>
                <a:ext cx="1407723" cy="13396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2FCF141-8017-92D0-FEDC-2F83609AC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22" t="22186" r="19684" b="54480"/>
              <a:stretch>
                <a:fillRect/>
              </a:stretch>
            </p:blipFill>
            <p:spPr>
              <a:xfrm>
                <a:off x="8634954" y="7254123"/>
                <a:ext cx="1407724" cy="1339624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6AF7AC8-41E2-393B-CB45-CFE15036B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61" t="22485" r="20161" b="56838"/>
              <a:stretch>
                <a:fillRect/>
              </a:stretch>
            </p:blipFill>
            <p:spPr>
              <a:xfrm>
                <a:off x="5972175" y="8673765"/>
                <a:ext cx="1292588" cy="1135697"/>
              </a:xfrm>
              <a:prstGeom prst="rect">
                <a:avLst/>
              </a:prstGeom>
            </p:spPr>
          </p:pic>
          <p:pic>
            <p:nvPicPr>
              <p:cNvPr id="30" name="그림 29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D282E36-AE95-EAC5-83DF-7BB0535D0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49" t="45267" r="24673" b="34056"/>
              <a:stretch>
                <a:fillRect/>
              </a:stretch>
            </p:blipFill>
            <p:spPr>
              <a:xfrm>
                <a:off x="4532008" y="8755515"/>
                <a:ext cx="1292356" cy="1135493"/>
              </a:xfrm>
              <a:prstGeom prst="rect">
                <a:avLst/>
              </a:prstGeom>
            </p:spPr>
          </p:pic>
          <p:pic>
            <p:nvPicPr>
              <p:cNvPr id="31" name="그림 3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3552EDA-294C-478C-0829-5E46B9907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2" t="76574" r="59390" b="-479"/>
              <a:stretch>
                <a:fillRect/>
              </a:stretch>
            </p:blipFill>
            <p:spPr>
              <a:xfrm>
                <a:off x="7431831" y="8726123"/>
                <a:ext cx="1135601" cy="1153514"/>
              </a:xfrm>
              <a:prstGeom prst="rect">
                <a:avLst/>
              </a:prstGeom>
            </p:spPr>
          </p:pic>
          <p:pic>
            <p:nvPicPr>
              <p:cNvPr id="32" name="그림 31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6787049-1ED9-398A-02C7-93A6DC26C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12" t="45354" r="55210" b="30741"/>
              <a:stretch>
                <a:fillRect/>
              </a:stretch>
            </p:blipFill>
            <p:spPr>
              <a:xfrm>
                <a:off x="2051135" y="8670851"/>
                <a:ext cx="1244430" cy="1264059"/>
              </a:xfrm>
              <a:prstGeom prst="rect">
                <a:avLst/>
              </a:prstGeom>
            </p:spPr>
          </p:pic>
          <p:pic>
            <p:nvPicPr>
              <p:cNvPr id="34" name="그림 33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B24612C-4F76-4C55-8343-E0429A784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25" t="58378" r="51858" b="21869"/>
              <a:stretch>
                <a:fillRect/>
              </a:stretch>
            </p:blipFill>
            <p:spPr>
              <a:xfrm>
                <a:off x="9888248" y="7307126"/>
                <a:ext cx="1407723" cy="1210945"/>
              </a:xfrm>
              <a:prstGeom prst="rect">
                <a:avLst/>
              </a:prstGeom>
            </p:spPr>
          </p:pic>
          <p:pic>
            <p:nvPicPr>
              <p:cNvPr id="35" name="그림 34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46A0213-1365-1275-F85C-B98781847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24" t="24634" r="55253" b="53305"/>
              <a:stretch>
                <a:fillRect/>
              </a:stretch>
            </p:blipFill>
            <p:spPr>
              <a:xfrm>
                <a:off x="9935827" y="8636083"/>
                <a:ext cx="1224082" cy="1352458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A9F2832-DF63-9DEF-C6C9-49EE7193AFD5}"/>
                  </a:ext>
                </a:extLst>
              </p:cNvPr>
              <p:cNvSpPr/>
              <p:nvPr/>
            </p:nvSpPr>
            <p:spPr>
              <a:xfrm>
                <a:off x="152400" y="7048500"/>
                <a:ext cx="11506200" cy="311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65FE677-A815-D4FF-4F40-87ABBDBCE128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152400" y="8604250"/>
                <a:ext cx="11506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0E33205-4259-CF20-5ADB-407CE1D8D33F}"/>
                  </a:ext>
                </a:extLst>
              </p:cNvPr>
              <p:cNvCxnSpPr/>
              <p:nvPr/>
            </p:nvCxnSpPr>
            <p:spPr>
              <a:xfrm>
                <a:off x="1926813" y="7048500"/>
                <a:ext cx="0" cy="31115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8C14462E-758C-584A-87AF-29C4A26296AD}"/>
                  </a:ext>
                </a:extLst>
              </p:cNvPr>
              <p:cNvSpPr txBox="1"/>
              <p:nvPr/>
            </p:nvSpPr>
            <p:spPr>
              <a:xfrm>
                <a:off x="81436" y="8758269"/>
                <a:ext cx="1927461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Purple Cap</a:t>
                </a:r>
              </a:p>
            </p:txBody>
          </p:sp>
        </p:grpSp>
        <p:pic>
          <p:nvPicPr>
            <p:cNvPr id="7" name="그림 6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49DA53A-071C-2805-E04A-DA1E8F8F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3" t="52410" r="35402" b="31336"/>
            <a:stretch>
              <a:fillRect/>
            </a:stretch>
          </p:blipFill>
          <p:spPr>
            <a:xfrm>
              <a:off x="8812962" y="8460981"/>
              <a:ext cx="1397838" cy="1341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9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998C-E56F-0BFE-D82F-8D200D71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EF9DBF5F-8833-38DF-91D3-57175941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19467"/>
            <a:ext cx="20945221" cy="15367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F3639FF-23D8-62A4-F79B-FDE1402963BA}"/>
              </a:ext>
            </a:extLst>
          </p:cNvPr>
          <p:cNvSpPr txBox="1"/>
          <p:nvPr/>
        </p:nvSpPr>
        <p:spPr>
          <a:xfrm>
            <a:off x="2895600" y="419100"/>
            <a:ext cx="12976805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AI Model Performance Comparison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D1D7B52-9A42-564B-68CA-66CFBC1919BF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640E748-0525-894E-4429-28359D7AF043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537945E-D988-D411-CEC4-DD852AB671B3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6E3219E2-8D27-F882-DB4A-C6C1CE3B50FB}"/>
              </a:ext>
            </a:extLst>
          </p:cNvPr>
          <p:cNvSpPr txBox="1"/>
          <p:nvPr/>
        </p:nvSpPr>
        <p:spPr>
          <a:xfrm>
            <a:off x="68943" y="1043384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3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711530-ABE7-ACA4-D316-81EBB91C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612" y="5534943"/>
            <a:ext cx="4241172" cy="338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BC041-B828-B21C-1C20-56482BF29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612" y="1702527"/>
            <a:ext cx="4241172" cy="334056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98B72E-54D5-9F1B-6F8D-1DA1FA2A1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74139"/>
              </p:ext>
            </p:extLst>
          </p:nvPr>
        </p:nvGraphicFramePr>
        <p:xfrm>
          <a:off x="1219200" y="1485900"/>
          <a:ext cx="10803912" cy="36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978">
                  <a:extLst>
                    <a:ext uri="{9D8B030D-6E8A-4147-A177-3AD203B41FA5}">
                      <a16:colId xmlns:a16="http://schemas.microsoft.com/office/drawing/2014/main" val="605455058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80423010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365145868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677080170"/>
                    </a:ext>
                  </a:extLst>
                </a:gridCol>
              </a:tblGrid>
              <a:tr h="910729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분류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선정 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인식 대상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819635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Yolox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-TINY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속도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가벼움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Cap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87050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Classification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EfficientNet-B0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Purple / Pink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064607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Segmentation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SegNext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Sticker / Stain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44213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C46E9C7-0936-B59A-5A4C-37058BDCC2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718" t="17608" r="2225" b="1759"/>
          <a:stretch>
            <a:fillRect/>
          </a:stretch>
        </p:blipFill>
        <p:spPr>
          <a:xfrm>
            <a:off x="1235529" y="5295900"/>
            <a:ext cx="10965618" cy="47865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1D5C4-B573-C860-5386-284DAA92A907}"/>
              </a:ext>
            </a:extLst>
          </p:cNvPr>
          <p:cNvSpPr txBox="1"/>
          <p:nvPr/>
        </p:nvSpPr>
        <p:spPr>
          <a:xfrm>
            <a:off x="13203508" y="5051726"/>
            <a:ext cx="270138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Classification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E2F020-3671-CCA6-D1C7-3FE8EA4464FA}"/>
              </a:ext>
            </a:extLst>
          </p:cNvPr>
          <p:cNvSpPr txBox="1"/>
          <p:nvPr/>
        </p:nvSpPr>
        <p:spPr>
          <a:xfrm>
            <a:off x="13187478" y="8935017"/>
            <a:ext cx="273344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Segmentation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21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504</Words>
  <Application>Microsoft Office PowerPoint</Application>
  <PresentationFormat>사용자 지정</PresentationFormat>
  <Paragraphs>121</Paragraphs>
  <Slides>13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Pretendard Bold</vt:lpstr>
      <vt:lpstr>Calibri</vt:lpstr>
      <vt:lpstr>Pretendard</vt:lpstr>
      <vt:lpstr>Pretendard ExtraBold</vt:lpstr>
      <vt:lpstr>Pretendard Regular</vt:lpstr>
      <vt:lpstr>Pretendard Light</vt:lpstr>
      <vt:lpstr>맑은 고딕</vt:lpstr>
      <vt:lpstr>Pretendard SemiBold</vt:lpstr>
      <vt:lpstr>Pretendard ExtraLight</vt:lpstr>
      <vt:lpstr>Pretendard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김수일</dc:creator>
  <cp:lastModifiedBy>채건 서</cp:lastModifiedBy>
  <cp:revision>13</cp:revision>
  <dcterms:created xsi:type="dcterms:W3CDTF">2006-08-16T00:00:00Z</dcterms:created>
  <dcterms:modified xsi:type="dcterms:W3CDTF">2025-10-22T00:47:02Z</dcterms:modified>
</cp:coreProperties>
</file>